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78" r:id="rId6"/>
    <p:sldId id="257" r:id="rId7"/>
    <p:sldId id="258" r:id="rId8"/>
    <p:sldId id="259" r:id="rId9"/>
    <p:sldId id="260" r:id="rId10"/>
    <p:sldId id="279" r:id="rId11"/>
    <p:sldId id="275" r:id="rId12"/>
    <p:sldId id="261" r:id="rId13"/>
    <p:sldId id="27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6" r:id="rId24"/>
    <p:sldId id="273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9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8954-1621-4AD5-A6A6-1BE59FDBBE04}" type="datetimeFigureOut">
              <a:rPr lang="en-US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13A81-0BB6-40BE-9269-2AFF56D222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0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81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51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9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56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57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89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55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05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2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4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54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6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8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3A81-0BB6-40BE-9269-2AFF56D222B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1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79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51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7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433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8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1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9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96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1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7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9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21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4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AEAE26-A8CE-4BB3-AFCD-BE55FB9D103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C7B95F-0E9C-4870-82E9-5A0F2FFF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k/13243007-d5d3-4442-9bb0-85b240f2180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Safety with Set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climb ladders alone</a:t>
            </a:r>
          </a:p>
          <a:p>
            <a:r>
              <a:rPr lang="en-US" dirty="0" smtClean="0"/>
              <a:t>Have at least two bolts to strengthen something</a:t>
            </a:r>
          </a:p>
          <a:p>
            <a:r>
              <a:rPr lang="en-US" dirty="0" smtClean="0"/>
              <a:t>Sweep the stage before rehearsal and after set day (sweep broken glass immediately)</a:t>
            </a:r>
          </a:p>
          <a:p>
            <a:r>
              <a:rPr lang="en-US" dirty="0" smtClean="0"/>
              <a:t>Check sturdiness of furniture</a:t>
            </a:r>
          </a:p>
          <a:p>
            <a:r>
              <a:rPr lang="en-US" dirty="0" smtClean="0"/>
              <a:t>Schedule Breaks</a:t>
            </a:r>
          </a:p>
          <a:p>
            <a:r>
              <a:rPr lang="en-US" dirty="0" smtClean="0"/>
              <a:t>Know the location of first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3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Visual design for any work of art:</a:t>
            </a:r>
          </a:p>
          <a:p>
            <a:pPr lvl="1">
              <a:buFont typeface="Arial"/>
              <a:buChar char="•"/>
            </a:pPr>
            <a:endParaRPr lang="en-US" sz="2400" dirty="0"/>
          </a:p>
          <a:p>
            <a:pPr lvl="1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87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Single</a:t>
            </a:r>
            <a:r>
              <a:rPr lang="en-US" sz="2000" dirty="0"/>
              <a:t> </a:t>
            </a:r>
            <a:r>
              <a:rPr lang="en-US" sz="2400" dirty="0"/>
              <a:t>Medium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Paint/Fabric/Light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Example: single down spotlight cutting through dark stage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Relate to spot instantly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Creation of implied lines/implied shapes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9914" b="25356"/>
          <a:stretch/>
        </p:blipFill>
        <p:spPr>
          <a:xfrm>
            <a:off x="-91930" y="4838466"/>
            <a:ext cx="9144000" cy="30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Continuous Mark Produced by a Point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Straight lines = singularity of purpose, Angled = abrupt change in position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Curved </a:t>
            </a:r>
            <a:r>
              <a:rPr lang="en-US" sz="2400" dirty="0"/>
              <a:t>can mean many things</a:t>
            </a:r>
          </a:p>
          <a:p>
            <a:pPr lvl="2">
              <a:buFont typeface="Arial"/>
              <a:buChar char="•"/>
            </a:pPr>
            <a:r>
              <a:rPr lang="en-US" sz="2400" dirty="0"/>
              <a:t>Confusion, or gentle=comfort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Sharp/crisp = meticulous, fuzzy, curved = reassurance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201" b="39270"/>
          <a:stretch/>
        </p:blipFill>
        <p:spPr>
          <a:xfrm>
            <a:off x="0" y="5722202"/>
            <a:ext cx="9144000" cy="319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Lines on set/costume – platforms/flats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Line going up = specific ideas (hope/strength/optimism)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Going down = weakness, frailty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Vertical forceful and strong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Diagonal = dynamic, feeling of movement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19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Organic – curved, shapes found in nature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Geometric – angular, straight, rigid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Positive space – area inhabited by shapes on stage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Negative space – spaces that surround shapes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513"/>
          <a:stretch/>
        </p:blipFill>
        <p:spPr>
          <a:xfrm>
            <a:off x="-55158" y="4450001"/>
            <a:ext cx="9144000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(also known as form)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Added dimension of depth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Geometric/Organic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Dimensions of mass enhanced/revealed through chiaroscuro (3-D effect) – look in book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Manipulated forms called abstract shapes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9858"/>
          <a:stretch/>
        </p:blipFill>
        <p:spPr>
          <a:xfrm>
            <a:off x="136670" y="4927683"/>
            <a:ext cx="8534401" cy="30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Involves light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Placement on color wheel shows relationship (complementary colors – intensity and brightness of each color affected) – insert in middle of book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9" y="4429159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774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Use of Black and White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Painting legs of platforms black to make them disappear – “backstage blacks”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Sometimes use of black imperative for costuming –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nuns/priests - Black drapes mask and characters not visible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White reflects any and all light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Ok to use tented white – avoiding lighting issues with true white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1383"/>
          <a:stretch/>
        </p:blipFill>
        <p:spPr>
          <a:xfrm>
            <a:off x="5205563" y="4940336"/>
            <a:ext cx="3965331" cy="3627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894" y="4953783"/>
            <a:ext cx="5178669" cy="31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Surface quality: relative smoothness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Example: brick, or imitation painted brick (implied)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Fabrics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Tactile – feel: through silk, burlap, etc.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Implied – through patterns/prints/</a:t>
            </a:r>
            <a:r>
              <a:rPr lang="en-US" sz="2400" dirty="0" err="1" smtClean="0"/>
              <a:t>etc</a:t>
            </a:r>
            <a:r>
              <a:rPr lang="en-US" sz="2400" dirty="0" smtClean="0"/>
              <a:t>,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Lighting – through gobo – metal sheet to create shadow pattern</a:t>
            </a:r>
          </a:p>
        </p:txBody>
      </p:sp>
    </p:spTree>
    <p:extLst>
      <p:ext uri="{BB962C8B-B14F-4D97-AF65-F5344CB8AC3E}">
        <p14:creationId xmlns:p14="http://schemas.microsoft.com/office/powerpoint/2010/main" val="4165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“The Story of Theatre</a:t>
            </a:r>
            <a:r>
              <a:rPr lang="en-US" dirty="0" smtClean="0"/>
              <a:t>” </a:t>
            </a:r>
            <a:r>
              <a:rPr lang="en-US" dirty="0" err="1" smtClean="0"/>
              <a:t>pg</a:t>
            </a:r>
            <a:r>
              <a:rPr lang="en-US" dirty="0" smtClean="0"/>
              <a:t> 136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8344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Play </a:t>
            </a:r>
            <a:r>
              <a:rPr lang="en-US" dirty="0" err="1" smtClean="0"/>
              <a:t>Kahoot</a:t>
            </a:r>
            <a:r>
              <a:rPr lang="en-US" dirty="0" smtClean="0"/>
              <a:t>!</a:t>
            </a:r>
            <a:r>
              <a:rPr lang="tr-TR" dirty="0" smtClean="0">
                <a:hlinkClick r:id="rId2"/>
              </a:rPr>
              <a:t>https</a:t>
            </a:r>
            <a:r>
              <a:rPr lang="tr-TR" dirty="0">
                <a:hlinkClick r:id="rId2"/>
              </a:rPr>
              <a:t>://play.kahoot.it/#/k/13243007-d5d3-4442-9bb0-</a:t>
            </a:r>
            <a:r>
              <a:rPr lang="tr-TR" dirty="0" smtClean="0">
                <a:hlinkClick r:id="rId2"/>
              </a:rPr>
              <a:t>85b240f21800</a:t>
            </a:r>
            <a:endParaRPr lang="tr-TR" dirty="0" smtClean="0"/>
          </a:p>
          <a:p>
            <a:r>
              <a:rPr lang="en-US" sz="2800" dirty="0"/>
              <a:t>5,000 – 1,000 = 10/10</a:t>
            </a:r>
          </a:p>
          <a:p>
            <a:r>
              <a:rPr lang="en-US" sz="2800" dirty="0"/>
              <a:t>3,000 – 4,999 = 8/10</a:t>
            </a:r>
          </a:p>
          <a:p>
            <a:r>
              <a:rPr lang="en-US" sz="2800" dirty="0"/>
              <a:t>2,000 – 2,999 = 7/10</a:t>
            </a:r>
          </a:p>
          <a:p>
            <a:r>
              <a:rPr lang="en-US" sz="2800" dirty="0"/>
              <a:t>1,000 – 1,999 = 6/10</a:t>
            </a:r>
          </a:p>
          <a:p>
            <a:r>
              <a:rPr lang="en-US" sz="2800" dirty="0"/>
              <a:t>500 –   999  = 5/10</a:t>
            </a:r>
          </a:p>
          <a:p>
            <a:r>
              <a:rPr lang="en-US" sz="2800" dirty="0"/>
              <a:t>1  –    499 = 2/10</a:t>
            </a:r>
          </a:p>
          <a:p>
            <a:r>
              <a:rPr lang="en-US" sz="2800" dirty="0"/>
              <a:t>0 = 0/10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74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Periaktos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2398713"/>
            <a:ext cx="7056666" cy="3794354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/>
              <a:t>Need to create 3 different scenes from a MUSICAL OF YOUR CHOICE (may work with one other person)</a:t>
            </a:r>
            <a:endParaRPr lang="en-US" sz="2800" b="1" dirty="0"/>
          </a:p>
          <a:p>
            <a:r>
              <a:rPr lang="en-US" sz="2800" b="1"/>
              <a:t>Need to have 3 total!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/>
              <a:t>___/6 - 3 different scenes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/>
              <a:t>___/6 - 3 total Periaktos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/>
              <a:t>___/4 - in color 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/>
              <a:t>___/4 - effot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/>
              <a:t>___/20 - TOTAL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542" y="3347829"/>
            <a:ext cx="1984688" cy="2644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0" y="362118"/>
            <a:ext cx="22479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8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#</a:t>
            </a:r>
            <a:r>
              <a:rPr lang="en-US" sz="4400" dirty="0" smtClean="0"/>
              <a:t>J22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092" y="2314601"/>
            <a:ext cx="7871655" cy="421383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Pre-relaxation techniques: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What do you think the benefit is from relaxing?</a:t>
            </a:r>
          </a:p>
          <a:p>
            <a:endParaRPr lang="en-US" sz="2400" dirty="0">
              <a:latin typeface="Arial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3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</a:t>
            </a:r>
            <a:r>
              <a:rPr lang="en-US" smtClean="0"/>
              <a:t>J22, </a:t>
            </a:r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Post-relaxation techniques: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After having gone through relaxation techniques – what did you notice?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Memorizing Your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Techniques:</a:t>
            </a:r>
            <a:endParaRPr lang="en-US" dirty="0"/>
          </a:p>
          <a:p>
            <a:pPr lvl="1"/>
            <a:r>
              <a:rPr lang="en-US" dirty="0" smtClean="0"/>
              <a:t>Run them with someone else over and over</a:t>
            </a:r>
          </a:p>
          <a:p>
            <a:pPr lvl="1"/>
            <a:r>
              <a:rPr lang="en-US" dirty="0" smtClean="0"/>
              <a:t>Hand copy every line (thinking about the lines as you write)</a:t>
            </a:r>
          </a:p>
          <a:p>
            <a:pPr lvl="1"/>
            <a:r>
              <a:rPr lang="en-US" dirty="0" smtClean="0"/>
              <a:t>Record lines on your phone and listen</a:t>
            </a:r>
          </a:p>
          <a:p>
            <a:r>
              <a:rPr lang="en-US" dirty="0" smtClean="0"/>
              <a:t>Important reminder </a:t>
            </a:r>
          </a:p>
          <a:p>
            <a:pPr lvl="1"/>
            <a:r>
              <a:rPr lang="en-US" dirty="0" smtClean="0"/>
              <a:t>As you memorize, put the emotions/feeling with each line</a:t>
            </a:r>
          </a:p>
        </p:txBody>
      </p:sp>
    </p:spTree>
    <p:extLst>
      <p:ext uri="{BB962C8B-B14F-4D97-AF65-F5344CB8AC3E}">
        <p14:creationId xmlns:p14="http://schemas.microsoft.com/office/powerpoint/2010/main" val="359756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Learn your lines as written!</a:t>
            </a:r>
          </a:p>
          <a:p>
            <a:pPr lvl="1"/>
            <a:r>
              <a:rPr lang="en-US" dirty="0" smtClean="0"/>
              <a:t>It might cue another actor</a:t>
            </a:r>
          </a:p>
          <a:p>
            <a:pPr lvl="1"/>
            <a:r>
              <a:rPr lang="en-US" dirty="0" smtClean="0"/>
              <a:t>It might set something later in play</a:t>
            </a:r>
          </a:p>
          <a:p>
            <a:pPr lvl="1"/>
            <a:r>
              <a:rPr lang="en-US" dirty="0" smtClean="0"/>
              <a:t>It might need to be echoed by another character</a:t>
            </a:r>
          </a:p>
          <a:p>
            <a:pPr lvl="1"/>
            <a:r>
              <a:rPr lang="en-US" dirty="0" smtClean="0"/>
              <a:t>It might be funny with certain word choice</a:t>
            </a:r>
          </a:p>
          <a:p>
            <a:pPr lvl="1"/>
            <a:r>
              <a:rPr lang="en-US" dirty="0" smtClean="0"/>
              <a:t>Ruining might spoil the timing or rhythm</a:t>
            </a:r>
          </a:p>
          <a:p>
            <a:r>
              <a:rPr lang="en-US" dirty="0" smtClean="0"/>
              <a:t>Don’t hold the production up by not being off-book</a:t>
            </a:r>
          </a:p>
        </p:txBody>
      </p:sp>
    </p:spTree>
    <p:extLst>
      <p:ext uri="{BB962C8B-B14F-4D97-AF65-F5344CB8AC3E}">
        <p14:creationId xmlns:p14="http://schemas.microsoft.com/office/powerpoint/2010/main" val="295174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makes an effective speaking voice? (intelligibility)!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Loudness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Enunciation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Standards of Pronunciation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Speaking Rate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Vocal Variety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Stress/Emphasis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Emotional Quality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67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Beat Stage Fright through Relaxation</a:t>
            </a:r>
          </a:p>
          <a:p>
            <a:pPr lvl="1"/>
            <a:r>
              <a:rPr lang="en-US" dirty="0" smtClean="0"/>
              <a:t>Need a positive attitude (not what could go wrong)</a:t>
            </a:r>
          </a:p>
          <a:p>
            <a:pPr lvl="1"/>
            <a:r>
              <a:rPr lang="en-US" dirty="0" smtClean="0"/>
              <a:t>Be prepared</a:t>
            </a:r>
          </a:p>
          <a:p>
            <a:pPr lvl="1"/>
            <a:r>
              <a:rPr lang="en-US" dirty="0" smtClean="0"/>
              <a:t>Trust your fellow company members</a:t>
            </a:r>
          </a:p>
          <a:p>
            <a:pPr lvl="1"/>
            <a:r>
              <a:rPr lang="en-US" dirty="0" smtClean="0"/>
              <a:t>Trust your audience</a:t>
            </a:r>
          </a:p>
          <a:p>
            <a:r>
              <a:rPr lang="en-US" dirty="0" smtClean="0"/>
              <a:t>Physical warm-ups – expend nervous energy</a:t>
            </a:r>
          </a:p>
          <a:p>
            <a:r>
              <a:rPr lang="en-US" dirty="0" smtClean="0"/>
              <a:t>Mental warm-ups – imagining refreshing images/energizing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4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with your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3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#</a:t>
            </a:r>
            <a:r>
              <a:rPr lang="en-US" sz="3600" dirty="0" smtClean="0"/>
              <a:t>J21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Carelessly </a:t>
            </a:r>
            <a:r>
              <a:rPr lang="en-US" sz="3600" dirty="0"/>
              <a:t>Enunciated Words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721866"/>
              </p:ext>
            </p:extLst>
          </p:nvPr>
        </p:nvGraphicFramePr>
        <p:xfrm>
          <a:off x="495448" y="2820924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1785107072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455181469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711881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Probly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Twunny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43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Becuz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Sposta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622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Hafta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Gunna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Wanna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55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Goinn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Lotta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Useta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38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Gimme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Cuppa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Pertect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66221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1219842199"/>
              </p:ext>
            </p:extLst>
          </p:nvPr>
        </p:nvGraphicFramePr>
        <p:xfrm>
          <a:off x="1220114" y="4759452"/>
          <a:ext cx="59885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253">
                  <a:extLst>
                    <a:ext uri="{9D8B030D-6E8A-4147-A177-3AD203B41FA5}">
                      <a16:colId xmlns="" xmlns:a16="http://schemas.microsoft.com/office/drawing/2014/main" val="1058828992"/>
                    </a:ext>
                  </a:extLst>
                </a:gridCol>
                <a:gridCol w="2994253">
                  <a:extLst>
                    <a:ext uri="{9D8B030D-6E8A-4147-A177-3AD203B41FA5}">
                      <a16:colId xmlns="" xmlns:a16="http://schemas.microsoft.com/office/drawing/2014/main" val="428015360"/>
                    </a:ext>
                  </a:extLst>
                </a:gridCol>
              </a:tblGrid>
              <a:tr h="357988">
                <a:tc>
                  <a:txBody>
                    <a:bodyPr/>
                    <a:lstStyle/>
                    <a:p>
                      <a:r>
                        <a:rPr lang="en-US"/>
                        <a:t>Lemme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Getcha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728702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575" y="2450592"/>
            <a:ext cx="814460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Write the correct spelling of the words below in your journal: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5851" y="5301234"/>
            <a:ext cx="4319751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As a class, say each out loud!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6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9935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Housekeeping and Safety (Power Tools)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around scene shop!</a:t>
            </a:r>
          </a:p>
          <a:p>
            <a:r>
              <a:rPr lang="en-US" dirty="0" smtClean="0"/>
              <a:t>Always wear safety goggles with machinery</a:t>
            </a:r>
          </a:p>
          <a:p>
            <a:r>
              <a:rPr lang="en-US" dirty="0" smtClean="0"/>
              <a:t>Check cords/tools</a:t>
            </a:r>
          </a:p>
          <a:p>
            <a:r>
              <a:rPr lang="en-US" dirty="0" smtClean="0"/>
              <a:t>Don’t play games around equipment</a:t>
            </a:r>
          </a:p>
          <a:p>
            <a:r>
              <a:rPr lang="en-US" dirty="0" smtClean="0"/>
              <a:t>Don’t use faulty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04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27B353B4B8740B199BBF5FD0E78E1" ma:contentTypeVersion="2" ma:contentTypeDescription="Create a new document." ma:contentTypeScope="" ma:versionID="8bdb6b466d7aa9a100520614ca97ecea">
  <xsd:schema xmlns:xsd="http://www.w3.org/2001/XMLSchema" xmlns:xs="http://www.w3.org/2001/XMLSchema" xmlns:p="http://schemas.microsoft.com/office/2006/metadata/properties" xmlns:ns2="8bb3f9fa-c8d3-4cef-91e4-f0a540c2b4f8" targetNamespace="http://schemas.microsoft.com/office/2006/metadata/properties" ma:root="true" ma:fieldsID="e28b8bd853bfde0e035e91bd371ebb82" ns2:_="">
    <xsd:import namespace="8bb3f9fa-c8d3-4cef-91e4-f0a540c2b4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3f9fa-c8d3-4cef-91e4-f0a540c2b4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556A83-CA8A-483C-9A44-79A9A78A37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3f9fa-c8d3-4cef-91e4-f0a540c2b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102994-828C-41B7-B1F8-195079B9F4C7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8bb3f9fa-c8d3-4cef-91e4-f0a540c2b4f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1C6BF7-0149-4AB5-B804-13E1115A57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724</Words>
  <Application>Microsoft Office PowerPoint</Application>
  <PresentationFormat>On-screen Show (4:3)</PresentationFormat>
  <Paragraphs>159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Chapter 5</vt:lpstr>
      <vt:lpstr>Read “The Story of Theatre” pg 136</vt:lpstr>
      <vt:lpstr>Memorizing Your Lines</vt:lpstr>
      <vt:lpstr>PowerPoint Presentation</vt:lpstr>
      <vt:lpstr>Voice Production</vt:lpstr>
      <vt:lpstr>Relaxation Techniques</vt:lpstr>
      <vt:lpstr>Problem Solving Questions</vt:lpstr>
      <vt:lpstr>#J21 Carelessly Enunciated Words</vt:lpstr>
      <vt:lpstr>Housekeeping and Safety (Power Tools)</vt:lpstr>
      <vt:lpstr>Basic Safety with Set </vt:lpstr>
      <vt:lpstr>Design elements</vt:lpstr>
      <vt:lpstr>Point</vt:lpstr>
      <vt:lpstr>Line</vt:lpstr>
      <vt:lpstr>Line, cont.</vt:lpstr>
      <vt:lpstr>SHAPE</vt:lpstr>
      <vt:lpstr>Mass (also known as form)</vt:lpstr>
      <vt:lpstr>Color</vt:lpstr>
      <vt:lpstr>Value</vt:lpstr>
      <vt:lpstr>Texture</vt:lpstr>
      <vt:lpstr>Create a Periaktos</vt:lpstr>
      <vt:lpstr>#J22</vt:lpstr>
      <vt:lpstr>#J22, continued</vt:lpstr>
    </vt:vector>
  </TitlesOfParts>
  <Company>Fayette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FCPS</dc:creator>
  <cp:lastModifiedBy>FCPS</cp:lastModifiedBy>
  <cp:revision>11</cp:revision>
  <dcterms:created xsi:type="dcterms:W3CDTF">2015-01-06T15:16:57Z</dcterms:created>
  <dcterms:modified xsi:type="dcterms:W3CDTF">2017-01-10T17:50:29Z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0x0101008E127B353B4B8740B199BBF5FD0E78E1</vt:lpwstr>
  </property>
</Properties>
</file>